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70" r:id="rId2"/>
  </p:sldIdLst>
  <p:sldSz cx="356616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1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4342"/>
    <a:srgbClr val="D3B2B1"/>
    <a:srgbClr val="333333"/>
    <a:srgbClr val="DFDFDF"/>
    <a:srgbClr val="C0C0C0"/>
    <a:srgbClr val="BCBCBC"/>
    <a:srgbClr val="BDBDBD"/>
    <a:srgbClr val="B1B1B1"/>
    <a:srgbClr val="DBDBDB"/>
    <a:srgbClr val="CACA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04"/>
    <p:restoredTop sz="95033" autoAdjust="0"/>
  </p:normalViewPr>
  <p:slideViewPr>
    <p:cSldViewPr snapToGrid="0" showGuides="1">
      <p:cViewPr>
        <p:scale>
          <a:sx n="30" d="100"/>
          <a:sy n="30" d="100"/>
        </p:scale>
        <p:origin x="422" y="-2741"/>
      </p:cViewPr>
      <p:guideLst>
        <p:guide orient="horz" pos="10368"/>
        <p:guide pos="11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ashk\Documents\ViPER\Qualitative%20Survey\TAS%20-%20Task%20Assessment%20She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[TAS - Task Assessment Sheet.xlsx]Analysis!PivotTable12</c:name>
    <c:fmtId val="60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>
              <a:lumMod val="75000"/>
            </a:schemeClr>
          </a:solidFill>
          <a:ln>
            <a:noFill/>
          </a:ln>
          <a:effectLst/>
        </c:spP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/>
          </a:solidFill>
          <a:ln>
            <a:noFill/>
          </a:ln>
          <a:effectLst/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/>
          </a:solidFill>
          <a:ln>
            <a:noFill/>
          </a:ln>
          <a:effectLst/>
        </c:spP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/>
          </a:solidFill>
          <a:ln>
            <a:noFill/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32644635893797758"/>
          <c:y val="8.7028948623658481E-2"/>
          <c:w val="0.63682590958181506"/>
          <c:h val="0.8294412526026350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Analysis!$F$9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Pt>
            <c:idx val="7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6477-4E0E-9CE0-75AD11E49A81}"/>
              </c:ext>
            </c:extLst>
          </c:dPt>
          <c:dPt>
            <c:idx val="9"/>
            <c:invertIfNegative val="0"/>
            <c:bubble3D val="0"/>
            <c:spPr>
              <a:solidFill>
                <a:srgbClr val="38572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6477-4E0E-9CE0-75AD11E49A81}"/>
              </c:ext>
            </c:extLst>
          </c:dPt>
          <c:dPt>
            <c:idx val="18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6477-4E0E-9CE0-75AD11E49A8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Poppins" panose="00000500000000000000" pitchFamily="2" charset="0"/>
                    <a:ea typeface="+mn-ea"/>
                    <a:cs typeface="Poppins" panose="00000500000000000000" pitchFamily="2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Analysis!$E$10:$E$20</c:f>
              <c:strCache>
                <c:ptCount val="10"/>
                <c:pt idx="0">
                  <c:v>Cleaning</c:v>
                </c:pt>
                <c:pt idx="1">
                  <c:v>Laundry</c:v>
                </c:pt>
                <c:pt idx="2">
                  <c:v>Everyday</c:v>
                </c:pt>
                <c:pt idx="3">
                  <c:v>Office</c:v>
                </c:pt>
                <c:pt idx="4">
                  <c:v>Eating</c:v>
                </c:pt>
                <c:pt idx="5">
                  <c:v>Grooming</c:v>
                </c:pt>
                <c:pt idx="6">
                  <c:v>Yard work</c:v>
                </c:pt>
                <c:pt idx="7">
                  <c:v>Recreation</c:v>
                </c:pt>
                <c:pt idx="8">
                  <c:v>Cooking</c:v>
                </c:pt>
                <c:pt idx="9">
                  <c:v>Garage work</c:v>
                </c:pt>
              </c:strCache>
            </c:strRef>
          </c:cat>
          <c:val>
            <c:numRef>
              <c:f>Analysis!$F$10:$F$20</c:f>
              <c:numCache>
                <c:formatCode>General</c:formatCode>
                <c:ptCount val="10"/>
                <c:pt idx="0">
                  <c:v>16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28</c:v>
                </c:pt>
                <c:pt idx="5">
                  <c:v>39</c:v>
                </c:pt>
                <c:pt idx="6">
                  <c:v>43</c:v>
                </c:pt>
                <c:pt idx="7">
                  <c:v>43</c:v>
                </c:pt>
                <c:pt idx="8">
                  <c:v>60</c:v>
                </c:pt>
                <c:pt idx="9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477-4E0E-9CE0-75AD11E49A8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672312111"/>
        <c:axId val="672313071"/>
      </c:barChart>
      <c:catAx>
        <c:axId val="67231211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F2CE00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pPr>
            <a:endParaRPr lang="en-US"/>
          </a:p>
        </c:txPr>
        <c:crossAx val="672313071"/>
        <c:crosses val="autoZero"/>
        <c:auto val="1"/>
        <c:lblAlgn val="ctr"/>
        <c:lblOffset val="100"/>
        <c:noMultiLvlLbl val="0"/>
      </c:catAx>
      <c:valAx>
        <c:axId val="67231307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rgbClr val="F2CE00"/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sz="2400" dirty="0">
                    <a:solidFill>
                      <a:schemeClr val="tx1"/>
                    </a:solidFill>
                  </a:rPr>
                  <a:t>Number</a:t>
                </a:r>
                <a:r>
                  <a:rPr lang="en-CA" sz="2400" baseline="0" dirty="0">
                    <a:solidFill>
                      <a:schemeClr val="tx1"/>
                    </a:solidFill>
                  </a:rPr>
                  <a:t> of Counts</a:t>
                </a:r>
                <a:endParaRPr lang="en-CA" sz="2400" dirty="0">
                  <a:solidFill>
                    <a:schemeClr val="tx1"/>
                  </a:solidFill>
                </a:endParaRPr>
              </a:p>
            </c:rich>
          </c:tx>
          <c:layout>
            <c:manualLayout>
              <c:xMode val="edge"/>
              <c:yMode val="edge"/>
              <c:x val="0.12929601675471875"/>
              <c:y val="0.9323169229400762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CA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Poppins" panose="00000500000000000000" pitchFamily="2" charset="0"/>
                <a:ea typeface="+mn-ea"/>
                <a:cs typeface="Poppins" panose="00000500000000000000" pitchFamily="2" charset="0"/>
              </a:defRPr>
            </a:pPr>
            <a:endParaRPr lang="en-US"/>
          </a:p>
        </c:txPr>
        <c:crossAx val="6723121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8E6FE-DA94-4331-AAA9-57CB55BCDF5A}" type="datetimeFigureOut">
              <a:rPr lang="en-CA" smtClean="0"/>
              <a:t>2025-09-29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57363" y="1143000"/>
            <a:ext cx="33432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156E7-B3FC-44DC-A5A3-328654B2C02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533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C62DB-6CEC-B200-3B48-E5B817C54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6634AB-8272-0F2A-C008-BD91FDFD86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A56AAB-620A-FB0F-F381-ACB7526BD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29CB4-00E8-5A36-092E-29BD934890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84156E7-B3FC-44DC-A5A3-328654B2C02D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966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74620" y="5387342"/>
            <a:ext cx="30312360" cy="11460480"/>
          </a:xfrm>
        </p:spPr>
        <p:txBody>
          <a:bodyPr anchor="b"/>
          <a:lstStyle>
            <a:lvl1pPr algn="ctr">
              <a:defRPr sz="2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57700" y="17289782"/>
            <a:ext cx="26746200" cy="7947658"/>
          </a:xfrm>
        </p:spPr>
        <p:txBody>
          <a:bodyPr/>
          <a:lstStyle>
            <a:lvl1pPr marL="0" indent="0" algn="ctr">
              <a:buNone/>
              <a:defRPr sz="9360"/>
            </a:lvl1pPr>
            <a:lvl2pPr marL="1783080" indent="0" algn="ctr">
              <a:buNone/>
              <a:defRPr sz="7800"/>
            </a:lvl2pPr>
            <a:lvl3pPr marL="3566160" indent="0" algn="ctr">
              <a:buNone/>
              <a:defRPr sz="7020"/>
            </a:lvl3pPr>
            <a:lvl4pPr marL="5349240" indent="0" algn="ctr">
              <a:buNone/>
              <a:defRPr sz="6240"/>
            </a:lvl4pPr>
            <a:lvl5pPr marL="7132320" indent="0" algn="ctr">
              <a:buNone/>
              <a:defRPr sz="6240"/>
            </a:lvl5pPr>
            <a:lvl6pPr marL="8915400" indent="0" algn="ctr">
              <a:buNone/>
              <a:defRPr sz="6240"/>
            </a:lvl6pPr>
            <a:lvl7pPr marL="10698480" indent="0" algn="ctr">
              <a:buNone/>
              <a:defRPr sz="6240"/>
            </a:lvl7pPr>
            <a:lvl8pPr marL="12481560" indent="0" algn="ctr">
              <a:buNone/>
              <a:defRPr sz="6240"/>
            </a:lvl8pPr>
            <a:lvl9pPr marL="14264640" indent="0" algn="ctr">
              <a:buNone/>
              <a:defRPr sz="62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80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11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520334" y="1752600"/>
            <a:ext cx="7689533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51737" y="1752600"/>
            <a:ext cx="22622828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5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39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163" y="8206749"/>
            <a:ext cx="30758130" cy="13693138"/>
          </a:xfrm>
        </p:spPr>
        <p:txBody>
          <a:bodyPr anchor="b"/>
          <a:lstStyle>
            <a:lvl1pPr>
              <a:defRPr sz="2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3163" y="22029429"/>
            <a:ext cx="30758130" cy="7200898"/>
          </a:xfrm>
        </p:spPr>
        <p:txBody>
          <a:bodyPr/>
          <a:lstStyle>
            <a:lvl1pPr marL="0" indent="0">
              <a:buNone/>
              <a:defRPr sz="9360">
                <a:solidFill>
                  <a:schemeClr val="tx1"/>
                </a:solidFill>
              </a:defRPr>
            </a:lvl1pPr>
            <a:lvl2pPr marL="1783080" indent="0">
              <a:buNone/>
              <a:defRPr sz="7800">
                <a:solidFill>
                  <a:schemeClr val="tx1">
                    <a:tint val="75000"/>
                  </a:schemeClr>
                </a:solidFill>
              </a:defRPr>
            </a:lvl2pPr>
            <a:lvl3pPr marL="3566160" indent="0">
              <a:buNone/>
              <a:defRPr sz="7020">
                <a:solidFill>
                  <a:schemeClr val="tx1">
                    <a:tint val="75000"/>
                  </a:schemeClr>
                </a:solidFill>
              </a:defRPr>
            </a:lvl3pPr>
            <a:lvl4pPr marL="5349240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4pPr>
            <a:lvl5pPr marL="7132320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5pPr>
            <a:lvl6pPr marL="8915400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6pPr>
            <a:lvl7pPr marL="10698480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7pPr>
            <a:lvl8pPr marL="12481560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8pPr>
            <a:lvl9pPr marL="14264640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889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51735" y="8763000"/>
            <a:ext cx="151561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053685" y="8763000"/>
            <a:ext cx="151561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25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380" y="1752607"/>
            <a:ext cx="3075813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384" y="8069582"/>
            <a:ext cx="15086526" cy="3954778"/>
          </a:xfrm>
        </p:spPr>
        <p:txBody>
          <a:bodyPr anchor="b"/>
          <a:lstStyle>
            <a:lvl1pPr marL="0" indent="0">
              <a:buNone/>
              <a:defRPr sz="9360" b="1"/>
            </a:lvl1pPr>
            <a:lvl2pPr marL="1783080" indent="0">
              <a:buNone/>
              <a:defRPr sz="7800" b="1"/>
            </a:lvl2pPr>
            <a:lvl3pPr marL="3566160" indent="0">
              <a:buNone/>
              <a:defRPr sz="7020" b="1"/>
            </a:lvl3pPr>
            <a:lvl4pPr marL="5349240" indent="0">
              <a:buNone/>
              <a:defRPr sz="6240" b="1"/>
            </a:lvl4pPr>
            <a:lvl5pPr marL="7132320" indent="0">
              <a:buNone/>
              <a:defRPr sz="6240" b="1"/>
            </a:lvl5pPr>
            <a:lvl6pPr marL="8915400" indent="0">
              <a:buNone/>
              <a:defRPr sz="6240" b="1"/>
            </a:lvl6pPr>
            <a:lvl7pPr marL="10698480" indent="0">
              <a:buNone/>
              <a:defRPr sz="6240" b="1"/>
            </a:lvl7pPr>
            <a:lvl8pPr marL="12481560" indent="0">
              <a:buNone/>
              <a:defRPr sz="6240" b="1"/>
            </a:lvl8pPr>
            <a:lvl9pPr marL="14264640" indent="0">
              <a:buNone/>
              <a:defRPr sz="6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56384" y="12024360"/>
            <a:ext cx="1508652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053687" y="8069582"/>
            <a:ext cx="15160825" cy="3954778"/>
          </a:xfrm>
        </p:spPr>
        <p:txBody>
          <a:bodyPr anchor="b"/>
          <a:lstStyle>
            <a:lvl1pPr marL="0" indent="0">
              <a:buNone/>
              <a:defRPr sz="9360" b="1"/>
            </a:lvl1pPr>
            <a:lvl2pPr marL="1783080" indent="0">
              <a:buNone/>
              <a:defRPr sz="7800" b="1"/>
            </a:lvl2pPr>
            <a:lvl3pPr marL="3566160" indent="0">
              <a:buNone/>
              <a:defRPr sz="7020" b="1"/>
            </a:lvl3pPr>
            <a:lvl4pPr marL="5349240" indent="0">
              <a:buNone/>
              <a:defRPr sz="6240" b="1"/>
            </a:lvl4pPr>
            <a:lvl5pPr marL="7132320" indent="0">
              <a:buNone/>
              <a:defRPr sz="6240" b="1"/>
            </a:lvl5pPr>
            <a:lvl6pPr marL="8915400" indent="0">
              <a:buNone/>
              <a:defRPr sz="6240" b="1"/>
            </a:lvl6pPr>
            <a:lvl7pPr marL="10698480" indent="0">
              <a:buNone/>
              <a:defRPr sz="6240" b="1"/>
            </a:lvl7pPr>
            <a:lvl8pPr marL="12481560" indent="0">
              <a:buNone/>
              <a:defRPr sz="6240" b="1"/>
            </a:lvl8pPr>
            <a:lvl9pPr marL="14264640" indent="0">
              <a:buNone/>
              <a:defRPr sz="62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053687" y="12024360"/>
            <a:ext cx="15160825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009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108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33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380" y="2194560"/>
            <a:ext cx="11501794" cy="7680960"/>
          </a:xfrm>
        </p:spPr>
        <p:txBody>
          <a:bodyPr anchor="b"/>
          <a:lstStyle>
            <a:lvl1pPr>
              <a:defRPr sz="12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60825" y="4739647"/>
            <a:ext cx="18053685" cy="23393400"/>
          </a:xfrm>
        </p:spPr>
        <p:txBody>
          <a:bodyPr/>
          <a:lstStyle>
            <a:lvl1pPr>
              <a:defRPr sz="12480"/>
            </a:lvl1pPr>
            <a:lvl2pPr>
              <a:defRPr sz="10920"/>
            </a:lvl2pPr>
            <a:lvl3pPr>
              <a:defRPr sz="9360"/>
            </a:lvl3pPr>
            <a:lvl4pPr>
              <a:defRPr sz="7800"/>
            </a:lvl4pPr>
            <a:lvl5pPr>
              <a:defRPr sz="7800"/>
            </a:lvl5pPr>
            <a:lvl6pPr>
              <a:defRPr sz="7800"/>
            </a:lvl6pPr>
            <a:lvl7pPr>
              <a:defRPr sz="7800"/>
            </a:lvl7pPr>
            <a:lvl8pPr>
              <a:defRPr sz="7800"/>
            </a:lvl8pPr>
            <a:lvl9pPr>
              <a:defRPr sz="7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6380" y="9875520"/>
            <a:ext cx="11501794" cy="18295622"/>
          </a:xfrm>
        </p:spPr>
        <p:txBody>
          <a:bodyPr/>
          <a:lstStyle>
            <a:lvl1pPr marL="0" indent="0">
              <a:buNone/>
              <a:defRPr sz="6240"/>
            </a:lvl1pPr>
            <a:lvl2pPr marL="1783080" indent="0">
              <a:buNone/>
              <a:defRPr sz="5460"/>
            </a:lvl2pPr>
            <a:lvl3pPr marL="3566160" indent="0">
              <a:buNone/>
              <a:defRPr sz="4680"/>
            </a:lvl3pPr>
            <a:lvl4pPr marL="5349240" indent="0">
              <a:buNone/>
              <a:defRPr sz="3900"/>
            </a:lvl4pPr>
            <a:lvl5pPr marL="7132320" indent="0">
              <a:buNone/>
              <a:defRPr sz="3900"/>
            </a:lvl5pPr>
            <a:lvl6pPr marL="8915400" indent="0">
              <a:buNone/>
              <a:defRPr sz="3900"/>
            </a:lvl6pPr>
            <a:lvl7pPr marL="10698480" indent="0">
              <a:buNone/>
              <a:defRPr sz="3900"/>
            </a:lvl7pPr>
            <a:lvl8pPr marL="12481560" indent="0">
              <a:buNone/>
              <a:defRPr sz="3900"/>
            </a:lvl8pPr>
            <a:lvl9pPr marL="14264640" indent="0">
              <a:buNone/>
              <a:defRPr sz="3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320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380" y="2194560"/>
            <a:ext cx="11501794" cy="7680960"/>
          </a:xfrm>
        </p:spPr>
        <p:txBody>
          <a:bodyPr anchor="b"/>
          <a:lstStyle>
            <a:lvl1pPr>
              <a:defRPr sz="12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160825" y="4739647"/>
            <a:ext cx="18053685" cy="23393400"/>
          </a:xfrm>
        </p:spPr>
        <p:txBody>
          <a:bodyPr anchor="t"/>
          <a:lstStyle>
            <a:lvl1pPr marL="0" indent="0">
              <a:buNone/>
              <a:defRPr sz="12480"/>
            </a:lvl1pPr>
            <a:lvl2pPr marL="1783080" indent="0">
              <a:buNone/>
              <a:defRPr sz="10920"/>
            </a:lvl2pPr>
            <a:lvl3pPr marL="3566160" indent="0">
              <a:buNone/>
              <a:defRPr sz="9360"/>
            </a:lvl3pPr>
            <a:lvl4pPr marL="5349240" indent="0">
              <a:buNone/>
              <a:defRPr sz="7800"/>
            </a:lvl4pPr>
            <a:lvl5pPr marL="7132320" indent="0">
              <a:buNone/>
              <a:defRPr sz="7800"/>
            </a:lvl5pPr>
            <a:lvl6pPr marL="8915400" indent="0">
              <a:buNone/>
              <a:defRPr sz="7800"/>
            </a:lvl6pPr>
            <a:lvl7pPr marL="10698480" indent="0">
              <a:buNone/>
              <a:defRPr sz="7800"/>
            </a:lvl7pPr>
            <a:lvl8pPr marL="12481560" indent="0">
              <a:buNone/>
              <a:defRPr sz="7800"/>
            </a:lvl8pPr>
            <a:lvl9pPr marL="14264640" indent="0">
              <a:buNone/>
              <a:defRPr sz="7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6380" y="9875520"/>
            <a:ext cx="11501794" cy="18295622"/>
          </a:xfrm>
        </p:spPr>
        <p:txBody>
          <a:bodyPr/>
          <a:lstStyle>
            <a:lvl1pPr marL="0" indent="0">
              <a:buNone/>
              <a:defRPr sz="6240"/>
            </a:lvl1pPr>
            <a:lvl2pPr marL="1783080" indent="0">
              <a:buNone/>
              <a:defRPr sz="5460"/>
            </a:lvl2pPr>
            <a:lvl3pPr marL="3566160" indent="0">
              <a:buNone/>
              <a:defRPr sz="4680"/>
            </a:lvl3pPr>
            <a:lvl4pPr marL="5349240" indent="0">
              <a:buNone/>
              <a:defRPr sz="3900"/>
            </a:lvl4pPr>
            <a:lvl5pPr marL="7132320" indent="0">
              <a:buNone/>
              <a:defRPr sz="3900"/>
            </a:lvl5pPr>
            <a:lvl6pPr marL="8915400" indent="0">
              <a:buNone/>
              <a:defRPr sz="3900"/>
            </a:lvl6pPr>
            <a:lvl7pPr marL="10698480" indent="0">
              <a:buNone/>
              <a:defRPr sz="3900"/>
            </a:lvl7pPr>
            <a:lvl8pPr marL="12481560" indent="0">
              <a:buNone/>
              <a:defRPr sz="3900"/>
            </a:lvl8pPr>
            <a:lvl9pPr marL="14264640" indent="0">
              <a:buNone/>
              <a:defRPr sz="3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100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51735" y="1752607"/>
            <a:ext cx="3075813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1735" y="8763000"/>
            <a:ext cx="3075813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51735" y="30510487"/>
            <a:ext cx="80238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B22CB-EE84-274D-974B-CF1CDBE257E1}" type="datetimeFigureOut">
              <a:rPr lang="en-US" smtClean="0"/>
              <a:t>9/29/2025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812905" y="30510487"/>
            <a:ext cx="1203579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186005" y="30510487"/>
            <a:ext cx="80238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53064-A889-6A4B-94C5-772316729C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406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566160" rtl="0" eaLnBrk="1" latinLnBrk="0" hangingPunct="1">
        <a:lnSpc>
          <a:spcPct val="90000"/>
        </a:lnSpc>
        <a:spcBef>
          <a:spcPct val="0"/>
        </a:spcBef>
        <a:buNone/>
        <a:defRPr sz="17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91540" indent="-891540" algn="l" defTabSz="3566160" rtl="0" eaLnBrk="1" latinLnBrk="0" hangingPunct="1">
        <a:lnSpc>
          <a:spcPct val="90000"/>
        </a:lnSpc>
        <a:spcBef>
          <a:spcPts val="3900"/>
        </a:spcBef>
        <a:buFont typeface="Arial" panose="020B0604020202020204" pitchFamily="34" charset="0"/>
        <a:buChar char="•"/>
        <a:defRPr sz="10920" kern="1200">
          <a:solidFill>
            <a:schemeClr val="tx1"/>
          </a:solidFill>
          <a:latin typeface="+mn-lt"/>
          <a:ea typeface="+mn-ea"/>
          <a:cs typeface="+mn-cs"/>
        </a:defRPr>
      </a:lvl1pPr>
      <a:lvl2pPr marL="2674620" indent="-891540" algn="l" defTabSz="3566160" rtl="0" eaLnBrk="1" latinLnBrk="0" hangingPunct="1">
        <a:lnSpc>
          <a:spcPct val="90000"/>
        </a:lnSpc>
        <a:spcBef>
          <a:spcPts val="1950"/>
        </a:spcBef>
        <a:buFont typeface="Arial" panose="020B0604020202020204" pitchFamily="34" charset="0"/>
        <a:buChar char="•"/>
        <a:defRPr sz="9360" kern="1200">
          <a:solidFill>
            <a:schemeClr val="tx1"/>
          </a:solidFill>
          <a:latin typeface="+mn-lt"/>
          <a:ea typeface="+mn-ea"/>
          <a:cs typeface="+mn-cs"/>
        </a:defRPr>
      </a:lvl2pPr>
      <a:lvl3pPr marL="4457700" indent="-891540" algn="l" defTabSz="3566160" rtl="0" eaLnBrk="1" latinLnBrk="0" hangingPunct="1">
        <a:lnSpc>
          <a:spcPct val="90000"/>
        </a:lnSpc>
        <a:spcBef>
          <a:spcPts val="1950"/>
        </a:spcBef>
        <a:buFont typeface="Arial" panose="020B0604020202020204" pitchFamily="34" charset="0"/>
        <a:buChar char="•"/>
        <a:defRPr sz="7800" kern="1200">
          <a:solidFill>
            <a:schemeClr val="tx1"/>
          </a:solidFill>
          <a:latin typeface="+mn-lt"/>
          <a:ea typeface="+mn-ea"/>
          <a:cs typeface="+mn-cs"/>
        </a:defRPr>
      </a:lvl3pPr>
      <a:lvl4pPr marL="6240780" indent="-891540" algn="l" defTabSz="3566160" rtl="0" eaLnBrk="1" latinLnBrk="0" hangingPunct="1">
        <a:lnSpc>
          <a:spcPct val="90000"/>
        </a:lnSpc>
        <a:spcBef>
          <a:spcPts val="1950"/>
        </a:spcBef>
        <a:buFont typeface="Arial" panose="020B0604020202020204" pitchFamily="34" charset="0"/>
        <a:buChar char="•"/>
        <a:defRPr sz="7020" kern="1200">
          <a:solidFill>
            <a:schemeClr val="tx1"/>
          </a:solidFill>
          <a:latin typeface="+mn-lt"/>
          <a:ea typeface="+mn-ea"/>
          <a:cs typeface="+mn-cs"/>
        </a:defRPr>
      </a:lvl4pPr>
      <a:lvl5pPr marL="8023860" indent="-891540" algn="l" defTabSz="3566160" rtl="0" eaLnBrk="1" latinLnBrk="0" hangingPunct="1">
        <a:lnSpc>
          <a:spcPct val="90000"/>
        </a:lnSpc>
        <a:spcBef>
          <a:spcPts val="1950"/>
        </a:spcBef>
        <a:buFont typeface="Arial" panose="020B0604020202020204" pitchFamily="34" charset="0"/>
        <a:buChar char="•"/>
        <a:defRPr sz="7020" kern="1200">
          <a:solidFill>
            <a:schemeClr val="tx1"/>
          </a:solidFill>
          <a:latin typeface="+mn-lt"/>
          <a:ea typeface="+mn-ea"/>
          <a:cs typeface="+mn-cs"/>
        </a:defRPr>
      </a:lvl5pPr>
      <a:lvl6pPr marL="9806940" indent="-891540" algn="l" defTabSz="3566160" rtl="0" eaLnBrk="1" latinLnBrk="0" hangingPunct="1">
        <a:lnSpc>
          <a:spcPct val="90000"/>
        </a:lnSpc>
        <a:spcBef>
          <a:spcPts val="1950"/>
        </a:spcBef>
        <a:buFont typeface="Arial" panose="020B0604020202020204" pitchFamily="34" charset="0"/>
        <a:buChar char="•"/>
        <a:defRPr sz="7020" kern="1200">
          <a:solidFill>
            <a:schemeClr val="tx1"/>
          </a:solidFill>
          <a:latin typeface="+mn-lt"/>
          <a:ea typeface="+mn-ea"/>
          <a:cs typeface="+mn-cs"/>
        </a:defRPr>
      </a:lvl6pPr>
      <a:lvl7pPr marL="11590020" indent="-891540" algn="l" defTabSz="3566160" rtl="0" eaLnBrk="1" latinLnBrk="0" hangingPunct="1">
        <a:lnSpc>
          <a:spcPct val="90000"/>
        </a:lnSpc>
        <a:spcBef>
          <a:spcPts val="1950"/>
        </a:spcBef>
        <a:buFont typeface="Arial" panose="020B0604020202020204" pitchFamily="34" charset="0"/>
        <a:buChar char="•"/>
        <a:defRPr sz="7020" kern="1200">
          <a:solidFill>
            <a:schemeClr val="tx1"/>
          </a:solidFill>
          <a:latin typeface="+mn-lt"/>
          <a:ea typeface="+mn-ea"/>
          <a:cs typeface="+mn-cs"/>
        </a:defRPr>
      </a:lvl7pPr>
      <a:lvl8pPr marL="13373100" indent="-891540" algn="l" defTabSz="3566160" rtl="0" eaLnBrk="1" latinLnBrk="0" hangingPunct="1">
        <a:lnSpc>
          <a:spcPct val="90000"/>
        </a:lnSpc>
        <a:spcBef>
          <a:spcPts val="1950"/>
        </a:spcBef>
        <a:buFont typeface="Arial" panose="020B0604020202020204" pitchFamily="34" charset="0"/>
        <a:buChar char="•"/>
        <a:defRPr sz="7020" kern="1200">
          <a:solidFill>
            <a:schemeClr val="tx1"/>
          </a:solidFill>
          <a:latin typeface="+mn-lt"/>
          <a:ea typeface="+mn-ea"/>
          <a:cs typeface="+mn-cs"/>
        </a:defRPr>
      </a:lvl8pPr>
      <a:lvl9pPr marL="15156180" indent="-891540" algn="l" defTabSz="3566160" rtl="0" eaLnBrk="1" latinLnBrk="0" hangingPunct="1">
        <a:lnSpc>
          <a:spcPct val="90000"/>
        </a:lnSpc>
        <a:spcBef>
          <a:spcPts val="1950"/>
        </a:spcBef>
        <a:buFont typeface="Arial" panose="020B0604020202020204" pitchFamily="34" charset="0"/>
        <a:buChar char="•"/>
        <a:defRPr sz="70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566160" rtl="0" eaLnBrk="1" latinLnBrk="0" hangingPunct="1">
        <a:defRPr sz="7020" kern="1200">
          <a:solidFill>
            <a:schemeClr val="tx1"/>
          </a:solidFill>
          <a:latin typeface="+mn-lt"/>
          <a:ea typeface="+mn-ea"/>
          <a:cs typeface="+mn-cs"/>
        </a:defRPr>
      </a:lvl1pPr>
      <a:lvl2pPr marL="1783080" algn="l" defTabSz="3566160" rtl="0" eaLnBrk="1" latinLnBrk="0" hangingPunct="1">
        <a:defRPr sz="7020" kern="1200">
          <a:solidFill>
            <a:schemeClr val="tx1"/>
          </a:solidFill>
          <a:latin typeface="+mn-lt"/>
          <a:ea typeface="+mn-ea"/>
          <a:cs typeface="+mn-cs"/>
        </a:defRPr>
      </a:lvl2pPr>
      <a:lvl3pPr marL="3566160" algn="l" defTabSz="3566160" rtl="0" eaLnBrk="1" latinLnBrk="0" hangingPunct="1">
        <a:defRPr sz="7020" kern="1200">
          <a:solidFill>
            <a:schemeClr val="tx1"/>
          </a:solidFill>
          <a:latin typeface="+mn-lt"/>
          <a:ea typeface="+mn-ea"/>
          <a:cs typeface="+mn-cs"/>
        </a:defRPr>
      </a:lvl3pPr>
      <a:lvl4pPr marL="5349240" algn="l" defTabSz="3566160" rtl="0" eaLnBrk="1" latinLnBrk="0" hangingPunct="1">
        <a:defRPr sz="7020" kern="1200">
          <a:solidFill>
            <a:schemeClr val="tx1"/>
          </a:solidFill>
          <a:latin typeface="+mn-lt"/>
          <a:ea typeface="+mn-ea"/>
          <a:cs typeface="+mn-cs"/>
        </a:defRPr>
      </a:lvl4pPr>
      <a:lvl5pPr marL="7132320" algn="l" defTabSz="3566160" rtl="0" eaLnBrk="1" latinLnBrk="0" hangingPunct="1">
        <a:defRPr sz="7020" kern="1200">
          <a:solidFill>
            <a:schemeClr val="tx1"/>
          </a:solidFill>
          <a:latin typeface="+mn-lt"/>
          <a:ea typeface="+mn-ea"/>
          <a:cs typeface="+mn-cs"/>
        </a:defRPr>
      </a:lvl5pPr>
      <a:lvl6pPr marL="8915400" algn="l" defTabSz="3566160" rtl="0" eaLnBrk="1" latinLnBrk="0" hangingPunct="1">
        <a:defRPr sz="702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algn="l" defTabSz="3566160" rtl="0" eaLnBrk="1" latinLnBrk="0" hangingPunct="1">
        <a:defRPr sz="7020" kern="1200">
          <a:solidFill>
            <a:schemeClr val="tx1"/>
          </a:solidFill>
          <a:latin typeface="+mn-lt"/>
          <a:ea typeface="+mn-ea"/>
          <a:cs typeface="+mn-cs"/>
        </a:defRPr>
      </a:lvl7pPr>
      <a:lvl8pPr marL="12481560" algn="l" defTabSz="3566160" rtl="0" eaLnBrk="1" latinLnBrk="0" hangingPunct="1">
        <a:defRPr sz="7020" kern="1200">
          <a:solidFill>
            <a:schemeClr val="tx1"/>
          </a:solidFill>
          <a:latin typeface="+mn-lt"/>
          <a:ea typeface="+mn-ea"/>
          <a:cs typeface="+mn-cs"/>
        </a:defRPr>
      </a:lvl8pPr>
      <a:lvl9pPr marL="14264640" algn="l" defTabSz="3566160" rtl="0" eaLnBrk="1" latinLnBrk="0" hangingPunct="1">
        <a:defRPr sz="70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svg"/><Relationship Id="rId18" Type="http://schemas.openxmlformats.org/officeDocument/2006/relationships/image" Target="../media/image15.png"/><Relationship Id="rId3" Type="http://schemas.openxmlformats.org/officeDocument/2006/relationships/image" Target="../media/image1.jpg"/><Relationship Id="rId7" Type="http://schemas.openxmlformats.org/officeDocument/2006/relationships/image" Target="../media/image4.sv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chart" Target="../charts/chart1.xml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6.sv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72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8E813B-0AA4-7C97-AF88-76F0C44D9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CADFD19D-1FF4-1A2B-AB94-9FEBC682C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7515" y="9025227"/>
            <a:ext cx="16926245" cy="9899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C84B49-2237-8FF4-6154-660DFAB89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072381" y="9025228"/>
            <a:ext cx="16926245" cy="9899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C05DF5-0E00-0134-56B9-66B22F7D5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1813" y="19545721"/>
            <a:ext cx="16926245" cy="98990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71DF73-B283-730E-8003-7C7BC2D21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8028084" y="19641679"/>
            <a:ext cx="16926245" cy="98030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44747903-66AF-200A-C45A-B2418DADB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886309" y="14255401"/>
            <a:ext cx="11878421" cy="10199782"/>
          </a:xfrm>
          <a:prstGeom prst="hexagon">
            <a:avLst/>
          </a:prstGeom>
          <a:solidFill>
            <a:srgbClr val="385723"/>
          </a:solidFill>
          <a:ln w="571500">
            <a:solidFill>
              <a:srgbClr val="38572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Content Placeholder 9" descr="A cartoon character wearing virtual reality goggles">
            <a:extLst>
              <a:ext uri="{FF2B5EF4-FFF2-40B4-BE49-F238E27FC236}">
                <a16:creationId xmlns:a16="http://schemas.microsoft.com/office/drawing/2014/main" id="{ECC5F723-4514-458C-5D58-14C85620C4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44" t="12095" r="12054" b="9597"/>
          <a:stretch>
            <a:fillRect/>
          </a:stretch>
        </p:blipFill>
        <p:spPr>
          <a:xfrm>
            <a:off x="27517728" y="24936301"/>
            <a:ext cx="6902059" cy="3921507"/>
          </a:xfrm>
          <a:prstGeom prst="rect">
            <a:avLst/>
          </a:prstGeom>
          <a:gradFill>
            <a:gsLst>
              <a:gs pos="0">
                <a:srgbClr val="DBDBDB"/>
              </a:gs>
              <a:gs pos="74000">
                <a:srgbClr val="B1B1B1"/>
              </a:gs>
              <a:gs pos="83000">
                <a:srgbClr val="BDBDBD"/>
              </a:gs>
              <a:gs pos="13083">
                <a:srgbClr val="C0C0C0"/>
              </a:gs>
              <a:gs pos="29008">
                <a:srgbClr val="CACACA"/>
              </a:gs>
              <a:gs pos="100000">
                <a:srgbClr val="BCBCBC"/>
              </a:gs>
            </a:gsLst>
            <a:lin ang="18900000" scaled="1"/>
          </a:gradFill>
          <a:ln>
            <a:noFill/>
          </a:ln>
          <a:effectLst>
            <a:softEdge rad="112500"/>
          </a:effectLst>
        </p:spPr>
      </p:pic>
      <p:pic>
        <p:nvPicPr>
          <p:cNvPr id="17" name="Picture 6" descr="Generated image">
            <a:extLst>
              <a:ext uri="{FF2B5EF4-FFF2-40B4-BE49-F238E27FC236}">
                <a16:creationId xmlns:a16="http://schemas.microsoft.com/office/drawing/2014/main" id="{74627ED2-CDAB-985B-45C5-50ABA1F18C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3118" y="20122797"/>
            <a:ext cx="6868692" cy="433238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4A9D2D8-6E23-C501-C23C-2558729C758E}"/>
              </a:ext>
            </a:extLst>
          </p:cNvPr>
          <p:cNvSpPr txBox="1"/>
          <p:nvPr/>
        </p:nvSpPr>
        <p:spPr>
          <a:xfrm>
            <a:off x="13126099" y="14810582"/>
            <a:ext cx="9591910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1" i="0" u="none" strike="noStrike" kern="1200" cap="none" spc="0" normalizeH="0" baseline="0" noProof="0" dirty="0">
                <a:ln>
                  <a:noFill/>
                </a:ln>
                <a:solidFill>
                  <a:srgbClr val="F2CE00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Les cliniciens et les personnes amputées du membre supérieur ont pris la parole.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1" i="0" u="none" strike="noStrike" kern="1200" cap="none" spc="0" normalizeH="0" baseline="0" noProof="0" dirty="0">
                <a:ln>
                  <a:noFill/>
                </a:ln>
                <a:solidFill>
                  <a:srgbClr val="F2CE00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Nous avons écouté.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6000" b="1" i="0" u="none" strike="noStrike" kern="1200" cap="none" spc="0" normalizeH="0" baseline="0" noProof="0" dirty="0">
              <a:ln>
                <a:noFill/>
              </a:ln>
              <a:solidFill>
                <a:srgbClr val="F2CE00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1" i="0" u="none" strike="noStrike" kern="1200" cap="none" spc="0" normalizeH="0" baseline="0" noProof="0" dirty="0">
                <a:ln>
                  <a:noFill/>
                </a:ln>
                <a:solidFill>
                  <a:srgbClr val="F2CE00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L’environnement d’entraînement en RV pour prothèses suivra leur orientation.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2CE00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EBDB09-E845-E678-A7A4-5048EE2A797D}"/>
              </a:ext>
            </a:extLst>
          </p:cNvPr>
          <p:cNvSpPr txBox="1"/>
          <p:nvPr/>
        </p:nvSpPr>
        <p:spPr>
          <a:xfrm>
            <a:off x="637112" y="6204290"/>
            <a:ext cx="34376813" cy="2277547"/>
          </a:xfrm>
          <a:prstGeom prst="rect">
            <a:avLst/>
          </a:prstGeom>
          <a:solidFill>
            <a:srgbClr val="F2CE00"/>
          </a:solidFill>
          <a:ln>
            <a:noFill/>
          </a:ln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54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Comment la réalité virtuelle (RV) peut-elle être optimisée pour entraîner l’utilisation efficace de prothèses multi-articulées chez le personnel militaire ayant une perte de membre supérieur ?</a:t>
            </a:r>
            <a:endParaRPr kumimoji="0" lang="en-US" sz="54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5447963" algn="l"/>
              </a:tabLst>
              <a:defRPr/>
            </a:pPr>
            <a:endParaRPr kumimoji="0" lang="en-CA" sz="1800" b="0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8D786CB-9E1A-6AC7-95CB-6EA84AB017B5}"/>
              </a:ext>
            </a:extLst>
          </p:cNvPr>
          <p:cNvSpPr txBox="1"/>
          <p:nvPr/>
        </p:nvSpPr>
        <p:spPr>
          <a:xfrm>
            <a:off x="1146136" y="20019358"/>
            <a:ext cx="1635762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385723"/>
                </a:solidFill>
                <a:effectLst/>
                <a:uLnTx/>
                <a:uFillTx/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rPr>
              <a:t>Résultats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600" b="1" i="0" u="none" strike="noStrike" kern="1200" cap="none" spc="0" normalizeH="0" baseline="0" noProof="0" dirty="0">
              <a:ln>
                <a:noFill/>
              </a:ln>
              <a:solidFill>
                <a:srgbClr val="385723"/>
              </a:solidFill>
              <a:effectLst/>
              <a:uLnTx/>
              <a:uFillTx/>
              <a:latin typeface="Poppins" panose="00000500000000000000" pitchFamily="2" charset="0"/>
              <a:ea typeface="Open Sans" panose="020B0606030504020204" pitchFamily="34" charset="0"/>
              <a:cs typeface="Poppins" panose="00000500000000000000" pitchFamily="2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385723"/>
              </a:solidFill>
              <a:effectLst/>
              <a:uLnTx/>
              <a:uFillTx/>
              <a:latin typeface="Poppins" panose="00000500000000000000" pitchFamily="2" charset="0"/>
              <a:ea typeface="Open Sans" panose="020B0606030504020204" pitchFamily="34" charset="0"/>
              <a:cs typeface="Poppins" panose="00000500000000000000" pitchFamily="2" charset="0"/>
            </a:endParaRPr>
          </a:p>
        </p:txBody>
      </p:sp>
      <p:graphicFrame>
        <p:nvGraphicFramePr>
          <p:cNvPr id="48" name="Chart 47">
            <a:extLst>
              <a:ext uri="{FF2B5EF4-FFF2-40B4-BE49-F238E27FC236}">
                <a16:creationId xmlns:a16="http://schemas.microsoft.com/office/drawing/2014/main" id="{3FAF32A0-45A6-F8E9-5594-AB93FC5102BC}"/>
              </a:ext>
            </a:extLst>
          </p:cNvPr>
          <p:cNvGraphicFramePr>
            <a:graphicFrameLocks/>
          </p:cNvGraphicFramePr>
          <p:nvPr/>
        </p:nvGraphicFramePr>
        <p:xfrm>
          <a:off x="-914189" y="20945599"/>
          <a:ext cx="12776341" cy="8499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41" name="Group 40">
            <a:extLst>
              <a:ext uri="{FF2B5EF4-FFF2-40B4-BE49-F238E27FC236}">
                <a16:creationId xmlns:a16="http://schemas.microsoft.com/office/drawing/2014/main" id="{D06DCB4B-EF8C-2FF9-D8D0-820F35FDC4AF}"/>
              </a:ext>
            </a:extLst>
          </p:cNvPr>
          <p:cNvGrpSpPr/>
          <p:nvPr/>
        </p:nvGrpSpPr>
        <p:grpSpPr>
          <a:xfrm>
            <a:off x="1146136" y="9505917"/>
            <a:ext cx="33751832" cy="8470370"/>
            <a:chOff x="1146136" y="9505917"/>
            <a:chExt cx="33751832" cy="847037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3A56FE-6DE3-F631-1B73-EE279B5F7342}"/>
                </a:ext>
              </a:extLst>
            </p:cNvPr>
            <p:cNvSpPr txBox="1"/>
            <p:nvPr/>
          </p:nvSpPr>
          <p:spPr>
            <a:xfrm>
              <a:off x="18877905" y="9505917"/>
              <a:ext cx="13579954" cy="290848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1200" cap="none" spc="0" normalizeH="0" baseline="0" noProof="0" dirty="0">
                  <a:ln>
                    <a:noFill/>
                  </a:ln>
                  <a:solidFill>
                    <a:srgbClr val="385723"/>
                  </a:solidFill>
                  <a:effectLst/>
                  <a:uLnTx/>
                  <a:uFillTx/>
                  <a:latin typeface="Poppins" panose="00000500000000000000" pitchFamily="2" charset="0"/>
                  <a:ea typeface="Open Sans" panose="020B0606030504020204" pitchFamily="34" charset="0"/>
                  <a:cs typeface="Poppins" panose="00000500000000000000" pitchFamily="2" charset="0"/>
                </a:rPr>
                <a:t>Méthodologie			</a:t>
              </a:r>
              <a:endParaRPr kumimoji="0" lang="en-US" sz="3900" b="1" i="0" u="none" strike="noStrike" kern="1200" cap="none" spc="0" normalizeH="0" baseline="0" noProof="0" dirty="0">
                <a:ln>
                  <a:noFill/>
                </a:ln>
                <a:solidFill>
                  <a:srgbClr val="385723"/>
                </a:solidFill>
                <a:effectLst/>
                <a:uLnTx/>
                <a:uFillTx/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900" b="1" i="0" u="none" strike="noStrike" kern="1200" cap="none" spc="0" normalizeH="0" baseline="0" noProof="0" dirty="0">
                <a:ln>
                  <a:noFill/>
                </a:ln>
                <a:solidFill>
                  <a:srgbClr val="385723"/>
                </a:solidFill>
                <a:effectLst/>
                <a:uLnTx/>
                <a:uFillTx/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900" b="1" i="0" u="none" strike="noStrike" kern="1200" cap="none" spc="0" normalizeH="0" baseline="0" noProof="0" dirty="0">
                <a:ln>
                  <a:noFill/>
                </a:ln>
                <a:solidFill>
                  <a:srgbClr val="385723"/>
                </a:solidFill>
                <a:effectLst/>
                <a:uLnTx/>
                <a:uFillTx/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900" b="0" i="0" u="none" strike="noStrike" kern="1200" cap="none" spc="0" normalizeH="0" baseline="0" noProof="0" dirty="0">
                  <a:ln>
                    <a:noFill/>
                  </a:ln>
                  <a:solidFill>
                    <a:srgbClr val="385723"/>
                  </a:solidFill>
                  <a:effectLst/>
                  <a:uLnTx/>
                  <a:uFillTx/>
                  <a:latin typeface="Poppins" panose="00000500000000000000" pitchFamily="2" charset="0"/>
                  <a:ea typeface="+mn-ea"/>
                  <a:cs typeface="Poppins" panose="00000500000000000000" pitchFamily="2" charset="0"/>
                </a:rPr>
                <a:t>					</a:t>
              </a:r>
              <a:endParaRPr kumimoji="0" lang="en-US" sz="3900" b="0" i="0" u="none" strike="noStrike" kern="1200" cap="none" spc="0" normalizeH="0" baseline="0" noProof="0" dirty="0">
                <a:ln>
                  <a:noFill/>
                </a:ln>
                <a:solidFill>
                  <a:srgbClr val="385723"/>
                </a:solidFill>
                <a:effectLst/>
                <a:uLnTx/>
                <a:uFillTx/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DECE123-5C7E-9BD2-D3FC-B6102ED7B32F}"/>
                </a:ext>
              </a:extLst>
            </p:cNvPr>
            <p:cNvSpPr txBox="1"/>
            <p:nvPr/>
          </p:nvSpPr>
          <p:spPr>
            <a:xfrm>
              <a:off x="1146136" y="9508013"/>
              <a:ext cx="16113164" cy="31393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1200" cap="none" spc="0" normalizeH="0" baseline="0" noProof="0" dirty="0">
                  <a:ln>
                    <a:noFill/>
                  </a:ln>
                  <a:solidFill>
                    <a:srgbClr val="385723"/>
                  </a:solidFill>
                  <a:effectLst/>
                  <a:uLnTx/>
                  <a:uFillTx/>
                  <a:latin typeface="Poppins" panose="00000500000000000000" pitchFamily="2" charset="0"/>
                  <a:ea typeface="Open Sans" panose="020B0606030504020204" pitchFamily="34" charset="0"/>
                  <a:cs typeface="Poppins" panose="00000500000000000000" pitchFamily="2" charset="0"/>
                </a:rPr>
                <a:t>Introduction </a:t>
              </a: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endParaRPr>
            </a:p>
            <a:p>
              <a:pPr marL="685800" marR="0" lvl="0" indent="-68580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3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oppins" panose="00000500000000000000" pitchFamily="2" charset="0"/>
                  <a:ea typeface="+mn-ea"/>
                  <a:cs typeface="Poppins" panose="00000500000000000000" pitchFamily="2" charset="0"/>
                </a:rPr>
                <a:t>Amputation du bras → défis fonctionnels majeurs, en particulier pour le personnel militaire</a:t>
              </a:r>
              <a:endParaRPr kumimoji="0" lang="en-US" sz="3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DFF0425-DBC6-AA78-53F7-D1DE4E25EF66}"/>
                </a:ext>
              </a:extLst>
            </p:cNvPr>
            <p:cNvSpPr txBox="1"/>
            <p:nvPr/>
          </p:nvSpPr>
          <p:spPr>
            <a:xfrm>
              <a:off x="1146136" y="12869551"/>
              <a:ext cx="13773022" cy="129266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685800" marR="0" lvl="0" indent="-68580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3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oppins" panose="00000500000000000000" pitchFamily="2" charset="0"/>
                  <a:ea typeface="+mn-ea"/>
                  <a:cs typeface="Poppins" panose="00000500000000000000" pitchFamily="2" charset="0"/>
                </a:rPr>
                <a:t>Mains prothétiques multi-articulées → préhension et mouvements avancés</a:t>
              </a:r>
              <a:endParaRPr kumimoji="0" lang="en-US" sz="3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5577CC6-CA42-4C9E-006F-61DDCD51C3EC}"/>
                </a:ext>
              </a:extLst>
            </p:cNvPr>
            <p:cNvSpPr txBox="1"/>
            <p:nvPr/>
          </p:nvSpPr>
          <p:spPr>
            <a:xfrm>
              <a:off x="1159570" y="14390690"/>
              <a:ext cx="11586016" cy="35855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685800" marR="0" lvl="0" indent="-68580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3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oppins" panose="00000500000000000000" pitchFamily="2" charset="0"/>
                  <a:ea typeface="+mn-ea"/>
                  <a:cs typeface="Poppins" panose="00000500000000000000" pitchFamily="2" charset="0"/>
                </a:rPr>
                <a:t>Les utilisateurs rencontrent souvent des difficultés → opportunités d’entraînement limitées</a:t>
              </a:r>
              <a:endParaRPr kumimoji="0" lang="en-US" sz="3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endParaRPr>
            </a:p>
            <a:p>
              <a:pPr marL="685800" marR="0" lvl="0" indent="-68580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endParaRPr>
            </a:p>
            <a:p>
              <a:pPr marL="685800" marR="0" lvl="0" indent="-68580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fr-FR" sz="3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oppins" panose="00000500000000000000" pitchFamily="2" charset="0"/>
                  <a:ea typeface="+mn-ea"/>
                  <a:cs typeface="Poppins" panose="00000500000000000000" pitchFamily="2" charset="0"/>
                </a:rPr>
                <a:t>RV → entraînement immersif et sécurisé pour des tâches réelles</a:t>
              </a:r>
              <a:endParaRPr kumimoji="0" lang="en-US" sz="3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Open Sans" panose="020B0606030504020204" pitchFamily="34" charset="0"/>
                <a:cs typeface="Poppins" panose="00000500000000000000" pitchFamily="2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E211A06-F8B7-FD9F-BBAC-2F0875DCF5BF}"/>
                </a:ext>
              </a:extLst>
            </p:cNvPr>
            <p:cNvSpPr txBox="1"/>
            <p:nvPr/>
          </p:nvSpPr>
          <p:spPr>
            <a:xfrm>
              <a:off x="25146762" y="11115653"/>
              <a:ext cx="9649052" cy="30931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3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oppins" panose="00000500000000000000" pitchFamily="2" charset="0"/>
                  <a:ea typeface="+mn-ea"/>
                  <a:cs typeface="Poppins" panose="00000500000000000000" pitchFamily="2" charset="0"/>
                </a:rPr>
                <a:t>Des entretiens semi-structurés ont été menés auprès de cliniciens (n=4), de personnes ayant une perte de membre supérieur (n=5) et de membres du personnel militaire.</a:t>
              </a:r>
              <a:endParaRPr kumimoji="0" lang="en-US" sz="3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endParaRPr>
            </a:p>
          </p:txBody>
        </p:sp>
        <p:pic>
          <p:nvPicPr>
            <p:cNvPr id="44" name="Graphic 43" descr="Boardroom with solid fill">
              <a:extLst>
                <a:ext uri="{FF2B5EF4-FFF2-40B4-BE49-F238E27FC236}">
                  <a16:creationId xmlns:a16="http://schemas.microsoft.com/office/drawing/2014/main" id="{13036261-41BF-1268-75C4-948E0EDA5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023580" y="11234669"/>
              <a:ext cx="1928272" cy="1806229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9FAC3C-ADE9-4E93-3FAF-55554E888D8B}"/>
                </a:ext>
              </a:extLst>
            </p:cNvPr>
            <p:cNvSpPr txBox="1"/>
            <p:nvPr/>
          </p:nvSpPr>
          <p:spPr>
            <a:xfrm>
              <a:off x="25192555" y="14754662"/>
              <a:ext cx="9705413" cy="30931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39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Poppins" panose="00000500000000000000" pitchFamily="2" charset="0"/>
                  <a:ea typeface="+mn-ea"/>
                  <a:cs typeface="Poppins" panose="00000500000000000000" pitchFamily="2" charset="0"/>
                </a:rPr>
                <a:t>Des données ont été recueillies sur des tâches pertinentes aux activités militaires et quotidiennes, dans le but de simuler des défis réels en réalité virtuelle.</a:t>
              </a:r>
            </a:p>
          </p:txBody>
        </p:sp>
        <p:pic>
          <p:nvPicPr>
            <p:cNvPr id="53" name="Graphic 52" descr="Clipboard with solid fill">
              <a:extLst>
                <a:ext uri="{FF2B5EF4-FFF2-40B4-BE49-F238E27FC236}">
                  <a16:creationId xmlns:a16="http://schemas.microsoft.com/office/drawing/2014/main" id="{A2BC34C8-E770-A1A6-4081-322863D30D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3285423" y="14664775"/>
              <a:ext cx="1323038" cy="1239301"/>
            </a:xfrm>
            <a:prstGeom prst="rect">
              <a:avLst/>
            </a:prstGeom>
          </p:spPr>
        </p:pic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AAEC1DC2-0D26-FF5F-984B-57B0A13F020F}"/>
              </a:ext>
            </a:extLst>
          </p:cNvPr>
          <p:cNvSpPr txBox="1"/>
          <p:nvPr/>
        </p:nvSpPr>
        <p:spPr>
          <a:xfrm>
            <a:off x="282749" y="102535"/>
            <a:ext cx="34998626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 panose="020B0502040204020203" pitchFamily="2" charset="0"/>
              <a:ea typeface="+mn-ea"/>
              <a:cs typeface="Poppins" panose="020B0502040204020203" pitchFamily="2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20B0502040204020203" pitchFamily="2" charset="0"/>
                <a:ea typeface="+mn-ea"/>
                <a:cs typeface="Poppins" panose="020B0502040204020203" pitchFamily="2" charset="0"/>
              </a:rPr>
              <a:t>Conception de tâches informées par l’utilisateur sur une plateforme de réalité virtuelle pour l’entraînement au contrôle de prothèses multi-articulées</a:t>
            </a:r>
            <a:br>
              <a:rPr kumimoji="0" lang="en-CA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20B0502040204020203" pitchFamily="2" charset="0"/>
                <a:ea typeface="+mn-ea"/>
                <a:cs typeface="Poppins" panose="020B0502040204020203" pitchFamily="2" charset="0"/>
              </a:rPr>
            </a:br>
            <a:r>
              <a:rPr kumimoji="0" lang="en-CA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20B0502040204020203" pitchFamily="2" charset="0"/>
                <a:ea typeface="+mn-ea"/>
                <a:cs typeface="Poppins" panose="020B0502040204020203" pitchFamily="2" charset="0"/>
              </a:rPr>
              <a:t>  </a:t>
            </a:r>
            <a:r>
              <a:rPr kumimoji="0" lang="en-CA" sz="5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20B0502040204020203" pitchFamily="2" charset="0"/>
                <a:ea typeface="+mn-ea"/>
                <a:cs typeface="Poppins" panose="020B0502040204020203" pitchFamily="2" charset="0"/>
              </a:rPr>
              <a:t>Aashka Desai</a:t>
            </a:r>
            <a:r>
              <a:rPr kumimoji="0" lang="en-CA" sz="5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20B0502040204020203" pitchFamily="2" charset="0"/>
                <a:ea typeface="+mn-ea"/>
                <a:cs typeface="Poppins" panose="020B0502040204020203" pitchFamily="2" charset="0"/>
              </a:rPr>
              <a:t>, Mayank Rehani, Ahmed Shehata, Jacqueline Hebert</a:t>
            </a:r>
            <a:br>
              <a:rPr kumimoji="0" lang="en-CA" sz="6000" b="0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20B0502040204020203" pitchFamily="2" charset="0"/>
                <a:ea typeface="+mn-ea"/>
                <a:cs typeface="Poppins" panose="020B0502040204020203" pitchFamily="2" charset="0"/>
              </a:rPr>
            </a:br>
            <a:endParaRPr kumimoji="0" lang="en-CA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76C466-709E-AA3C-CAB7-1A39ABC344EE}"/>
              </a:ext>
            </a:extLst>
          </p:cNvPr>
          <p:cNvSpPr txBox="1"/>
          <p:nvPr/>
        </p:nvSpPr>
        <p:spPr>
          <a:xfrm>
            <a:off x="684390" y="29773560"/>
            <a:ext cx="24883417" cy="3280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Financement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: Cette recherche a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été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soutenue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par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une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subvention du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programme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CIMVHR – War Amps Canada.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Déclaration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de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conflits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d’intérêts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: En lien avec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cette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présentation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aucun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conflit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d’intérêts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réel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ou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perçu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n’est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déclaré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Références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Biddiss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, E. A., &amp; Chau, T. T. (2007). Upper limb prosthesis use and abandonment. Prosthetics &amp; Orthotics International, 31(3), 236–257. https://doi.org/10.1080/03093640600994581</a:t>
            </a: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Phelan, I., Arden, M.,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Matsangidou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, M., Carrion-Plaza, A., &amp; Lindley, S. (2021). Designing a Virtual Reality Myoelectric Prosthesis Training System for Amputees. https://doi.org/</a:t>
            </a: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Toutes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les images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sont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générées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 par intelligence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artificielle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76" name="Picture 75" descr="A person in a uniform">
            <a:extLst>
              <a:ext uri="{FF2B5EF4-FFF2-40B4-BE49-F238E27FC236}">
                <a16:creationId xmlns:a16="http://schemas.microsoft.com/office/drawing/2014/main" id="{F13E904A-8E27-ADAB-8469-476F33B3ED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2639614" y="17551548"/>
            <a:ext cx="4521887" cy="6799611"/>
          </a:xfrm>
          <a:prstGeom prst="rect">
            <a:avLst/>
          </a:prstGeom>
        </p:spPr>
      </p:pic>
      <p:pic>
        <p:nvPicPr>
          <p:cNvPr id="8" name="Picture 7" descr="A green text on a white background&#10;&#10;AI-generated content may be incorrect.">
            <a:extLst>
              <a:ext uri="{FF2B5EF4-FFF2-40B4-BE49-F238E27FC236}">
                <a16:creationId xmlns:a16="http://schemas.microsoft.com/office/drawing/2014/main" id="{6B74F80E-0795-3912-ED37-E9FAF75F1BF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965565" y="24936301"/>
            <a:ext cx="4412766" cy="441276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CDD0954-6C55-20E2-F69D-E7340C44D458}"/>
              </a:ext>
            </a:extLst>
          </p:cNvPr>
          <p:cNvSpPr txBox="1"/>
          <p:nvPr/>
        </p:nvSpPr>
        <p:spPr>
          <a:xfrm rot="16200000">
            <a:off x="9833125" y="26479195"/>
            <a:ext cx="51341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85723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Frequency Based Word Cloud: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85723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Primary Grip Type Identified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385723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sp>
        <p:nvSpPr>
          <p:cNvPr id="28" name="Arrow: Curved Down 27">
            <a:extLst>
              <a:ext uri="{FF2B5EF4-FFF2-40B4-BE49-F238E27FC236}">
                <a16:creationId xmlns:a16="http://schemas.microsoft.com/office/drawing/2014/main" id="{248BF9D8-27FF-4E80-6F33-2B37D12EC354}"/>
              </a:ext>
            </a:extLst>
          </p:cNvPr>
          <p:cNvSpPr/>
          <p:nvPr/>
        </p:nvSpPr>
        <p:spPr>
          <a:xfrm rot="605774">
            <a:off x="12237015" y="23563155"/>
            <a:ext cx="1466939" cy="940066"/>
          </a:xfrm>
          <a:prstGeom prst="curvedDownArrow">
            <a:avLst/>
          </a:prstGeom>
          <a:solidFill>
            <a:srgbClr val="3857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958CC3-E627-E224-9AEB-63F9E1D24D4B}"/>
              </a:ext>
            </a:extLst>
          </p:cNvPr>
          <p:cNvSpPr txBox="1"/>
          <p:nvPr/>
        </p:nvSpPr>
        <p:spPr>
          <a:xfrm>
            <a:off x="1443540" y="20945599"/>
            <a:ext cx="107023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Fréquence des tâches que les participants souhaitent simuler en RV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(n = 449 mentions)</a:t>
            </a:r>
            <a:endParaRPr kumimoji="0" lang="en-CA" sz="2400" b="1" i="0" u="none" strike="noStrike" kern="1200" cap="none" spc="0" normalizeH="0" baseline="0" noProof="0" dirty="0">
              <a:ln>
                <a:noFill/>
              </a:ln>
              <a:solidFill>
                <a:srgbClr val="385723"/>
              </a:solidFill>
              <a:effectLst/>
              <a:uLnTx/>
              <a:uFillTx/>
              <a:latin typeface="Poppins" panose="00000500000000000000" pitchFamily="2" charset="0"/>
              <a:ea typeface="+mn-ea"/>
              <a:cs typeface="Poppins" panose="00000500000000000000" pitchFamily="2" charset="0"/>
            </a:endParaRPr>
          </a:p>
        </p:txBody>
      </p:sp>
      <p:pic>
        <p:nvPicPr>
          <p:cNvPr id="30" name="Graphic 29" descr="Arrow: Straight with solid fill">
            <a:extLst>
              <a:ext uri="{FF2B5EF4-FFF2-40B4-BE49-F238E27FC236}">
                <a16:creationId xmlns:a16="http://schemas.microsoft.com/office/drawing/2014/main" id="{450355E5-17B3-2472-1797-9DBC890C089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0800000">
            <a:off x="17084026" y="26388243"/>
            <a:ext cx="1696075" cy="169607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3719669-4464-FF1E-C774-6C3013103833}"/>
              </a:ext>
            </a:extLst>
          </p:cNvPr>
          <p:cNvGrpSpPr/>
          <p:nvPr/>
        </p:nvGrpSpPr>
        <p:grpSpPr>
          <a:xfrm>
            <a:off x="18275690" y="24639122"/>
            <a:ext cx="8691567" cy="4517639"/>
            <a:chOff x="18401776" y="24516055"/>
            <a:chExt cx="8691567" cy="4517639"/>
          </a:xfrm>
        </p:grpSpPr>
        <p:pic>
          <p:nvPicPr>
            <p:cNvPr id="6" name="Picture 5" descr="Generated image">
              <a:extLst>
                <a:ext uri="{FF2B5EF4-FFF2-40B4-BE49-F238E27FC236}">
                  <a16:creationId xmlns:a16="http://schemas.microsoft.com/office/drawing/2014/main" id="{B577462F-F897-C8DA-1740-28767642C7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01776" y="24617772"/>
              <a:ext cx="2900910" cy="44159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Generated image">
              <a:extLst>
                <a:ext uri="{FF2B5EF4-FFF2-40B4-BE49-F238E27FC236}">
                  <a16:creationId xmlns:a16="http://schemas.microsoft.com/office/drawing/2014/main" id="{2D755BB2-310E-6D4D-496A-4746AEA7E9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42421" y="24516055"/>
              <a:ext cx="2850922" cy="44439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5" descr="A hand holding a pen&#10;&#10;AI-generated content may be incorrect.">
              <a:extLst>
                <a:ext uri="{FF2B5EF4-FFF2-40B4-BE49-F238E27FC236}">
                  <a16:creationId xmlns:a16="http://schemas.microsoft.com/office/drawing/2014/main" id="{33BF0004-16AB-26F4-3A91-A4A0C6E313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rcRect l="6784" t="10311" r="2572" b="1714"/>
            <a:stretch>
              <a:fillRect/>
            </a:stretch>
          </p:blipFill>
          <p:spPr>
            <a:xfrm>
              <a:off x="21302686" y="24604246"/>
              <a:ext cx="3032567" cy="4414905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16" name="Picture 15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3310DC76-15F3-A873-8CF4-F390EEFC409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1509829" y="4345686"/>
            <a:ext cx="5213011" cy="1608770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54E52F8A-E2F9-321D-2056-4F6DE1475EAD}"/>
              </a:ext>
            </a:extLst>
          </p:cNvPr>
          <p:cNvGrpSpPr/>
          <p:nvPr/>
        </p:nvGrpSpPr>
        <p:grpSpPr>
          <a:xfrm>
            <a:off x="30794632" y="4558586"/>
            <a:ext cx="3584574" cy="1095376"/>
            <a:chOff x="3152128" y="5935037"/>
            <a:chExt cx="2085900" cy="611122"/>
          </a:xfrm>
        </p:grpSpPr>
        <p:pic>
          <p:nvPicPr>
            <p:cNvPr id="32" name="Picture 31" descr="A black and grey logo&#10;&#10;AI-generated content may be incorrect.">
              <a:extLst>
                <a:ext uri="{FF2B5EF4-FFF2-40B4-BE49-F238E27FC236}">
                  <a16:creationId xmlns:a16="http://schemas.microsoft.com/office/drawing/2014/main" id="{95EEEF93-CA8B-554B-8CD9-7389EC7B2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rcRect r="70992"/>
            <a:stretch/>
          </p:blipFill>
          <p:spPr>
            <a:xfrm>
              <a:off x="3152128" y="5935037"/>
              <a:ext cx="674505" cy="605259"/>
            </a:xfrm>
            <a:prstGeom prst="rect">
              <a:avLst/>
            </a:prstGeom>
          </p:spPr>
        </p:pic>
        <p:pic>
          <p:nvPicPr>
            <p:cNvPr id="33" name="Picture 32" descr="A black and grey logo&#10;&#10;AI-generated content may be incorrect.">
              <a:extLst>
                <a:ext uri="{FF2B5EF4-FFF2-40B4-BE49-F238E27FC236}">
                  <a16:creationId xmlns:a16="http://schemas.microsoft.com/office/drawing/2014/main" id="{A82D1A75-03ED-D0C5-9B82-10FE88713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lum bright="70000" contrast="-70000"/>
            </a:blip>
            <a:srcRect l="26686" t="1" b="-3777"/>
            <a:stretch/>
          </p:blipFill>
          <p:spPr>
            <a:xfrm>
              <a:off x="3773510" y="5944241"/>
              <a:ext cx="1464518" cy="601918"/>
            </a:xfrm>
            <a:prstGeom prst="rect">
              <a:avLst/>
            </a:prstGeom>
          </p:spPr>
        </p:pic>
      </p:grpSp>
      <p:pic>
        <p:nvPicPr>
          <p:cNvPr id="34" name="Picture 2" descr="Home - ISMART Alberta">
            <a:extLst>
              <a:ext uri="{FF2B5EF4-FFF2-40B4-BE49-F238E27FC236}">
                <a16:creationId xmlns:a16="http://schemas.microsoft.com/office/drawing/2014/main" id="{160D651A-35F6-2A98-E162-91EBEC83D3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53245" b="-8363"/>
          <a:stretch>
            <a:fillRect/>
          </a:stretch>
        </p:blipFill>
        <p:spPr bwMode="auto">
          <a:xfrm>
            <a:off x="26986816" y="4076050"/>
            <a:ext cx="3584574" cy="207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CIMVHR Symposium Series">
            <a:extLst>
              <a:ext uri="{FF2B5EF4-FFF2-40B4-BE49-F238E27FC236}">
                <a16:creationId xmlns:a16="http://schemas.microsoft.com/office/drawing/2014/main" id="{D6978CAD-A7BC-B717-F6BA-DE19093D43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136" y="4183858"/>
            <a:ext cx="3584574" cy="16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5282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4921</TotalTime>
  <Words>359</Words>
  <Application>Microsoft Office PowerPoint</Application>
  <PresentationFormat>Custom</PresentationFormat>
  <Paragraphs>34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Arial</vt:lpstr>
      <vt:lpstr>Calibri</vt:lpstr>
      <vt:lpstr>Calibri Light</vt:lpstr>
      <vt:lpstr>Poppins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CIMVHR</dc:creator>
  <cp:keywords/>
  <dc:description/>
  <cp:lastModifiedBy>Aashka Desai</cp:lastModifiedBy>
  <cp:revision>18</cp:revision>
  <dcterms:created xsi:type="dcterms:W3CDTF">2023-07-19T12:39:35Z</dcterms:created>
  <dcterms:modified xsi:type="dcterms:W3CDTF">2025-09-29T19:32:59Z</dcterms:modified>
  <cp:category/>
</cp:coreProperties>
</file>

<file path=docProps/thumbnail.jpeg>
</file>